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96516-5D68-4F46-AEF2-7EF8AEFDA64B}" v="1" dt="2021-07-23T23:28:3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4" autoAdjust="0"/>
    <p:restoredTop sz="94660"/>
  </p:normalViewPr>
  <p:slideViewPr>
    <p:cSldViewPr snapToGrid="0">
      <p:cViewPr>
        <p:scale>
          <a:sx n="125" d="100"/>
          <a:sy n="125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mets, Asko" userId="944d7f1b-03d5-4744-a4a0-fbe14315c187" providerId="ADAL" clId="{DEA96516-5D68-4F46-AEF2-7EF8AEFDA64B}"/>
    <pc:docChg chg="modSld">
      <pc:chgData name="Noormets, Asko" userId="944d7f1b-03d5-4744-a4a0-fbe14315c187" providerId="ADAL" clId="{DEA96516-5D68-4F46-AEF2-7EF8AEFDA64B}" dt="2021-07-23T23:28:35.020" v="0"/>
      <pc:docMkLst>
        <pc:docMk/>
      </pc:docMkLst>
      <pc:sldChg chg="modAnim">
        <pc:chgData name="Noormets, Asko" userId="944d7f1b-03d5-4744-a4a0-fbe14315c187" providerId="ADAL" clId="{DEA96516-5D68-4F46-AEF2-7EF8AEFDA64B}" dt="2021-07-23T23:28:35.020" v="0"/>
        <pc:sldMkLst>
          <pc:docMk/>
          <pc:sldMk cId="109912918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4895-21C8-43DD-BBDD-14188491F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64B99-0706-4458-8189-EF637CF56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14ADC-D147-4742-A019-1348404E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98C14-9EC5-40C5-878E-16878335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EDCE8-A0F4-4331-93DB-169187D1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9A34-A9DF-4CA4-89DF-ECD7B264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4485E-2A0E-4F5C-AEB1-7844162F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3BE88-5345-4FEB-9E50-5CF6E613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BACBD-1604-4C41-A6EC-F98B0226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CF7C-02F8-4408-BC3F-840D0F71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5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4A76E-8F78-4EF0-91B6-6AA40FCF8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09BD9-EC8B-4E6B-AAC5-5CB573082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32559-2F7C-4835-8B31-0F84CEBE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7292-942A-4CC0-BF0B-02D95426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0CED-D280-4BC9-8050-844963BE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EF09-2292-407B-A252-15468AAF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F275-B0BA-4237-8171-2A1441F4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EA0CA-B65E-4F53-8B39-58F3E8C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C56B4-A3DC-45DF-8872-727593D6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67CA-24B5-4381-87E6-309F9553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FED5-8437-4FD8-925F-88D9EDE0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1DB55-7890-42E5-ACC7-79E571F2F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C727-BF17-4C40-B48F-752C1781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CF0C0-DDCE-476C-BB31-CB949B44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B579-ECC7-4BC0-A82E-50CFAE4E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95BC-E017-4517-B1D4-4C8863D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9F59-0292-4C41-B0C7-80AE0074D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89E40-47CE-4932-85E4-6F59FB721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DCE8C-926B-4BAC-B8A7-AFB2F115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1DF0-0B4B-4353-B006-6CF95E6B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CEA4-DC80-47B7-B704-0233AD95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DB8C-A829-4532-80CE-ADBDD4E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5B5D5-5610-4015-8A36-0D93C49A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00767-69FD-4420-9127-2A3303AA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F3D37-61E8-4AC2-80A2-48D1A4829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17258-5FD3-4D9C-81CB-976D22AF8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90A52-4FFF-4954-82FD-7428CAE9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169F3-E5EB-4222-8E90-DAEBEF87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C12B8-1980-4E91-94F4-E785BDA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3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4D98-9C3A-431A-8021-136818B1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147FA-DBE6-40F7-9472-82143E1D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BF158-D58B-4F78-9C0F-A62AF882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DECC5-6D53-4E2E-89C3-84655221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EBCEE-9F32-4854-B0A9-9139192E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C3FF8-B2C2-4F41-BBFB-20DF3EDB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46600-54DB-4E82-87D8-2F797B0F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50AC-DA84-4EA5-A747-8CCB85A6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8FC6-2F9F-4834-888E-B07B1B8C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66E7B-E8A3-4D2B-A53D-EC94CD30E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214E8-FDDD-4A4D-A45C-61EE3695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FFC7E-F0A8-4AFF-8AAE-FB7B4B87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35261-AD3F-41C2-90B5-6282FF42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2EBE-175D-46F6-BD50-94208EF3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7754D-13E2-462E-9409-20B2AE76F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B2F9-552A-4DB7-91E7-544CD83E9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AB6A-F9B2-4C79-AFDE-258F2FB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994A3-A3E7-4CB0-B530-4FFE9990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248FF-AE89-4F9A-BF23-C1CBA0FA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75640C-5789-49D5-9B6C-78FB799F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1B3CB-F43B-492E-A131-281A0ECC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7AFC-DD6A-435D-A25C-C04E70200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87DD-EDC0-4312-8F77-8D6948D7FE4B}" type="datetimeFigureOut">
              <a:rPr lang="en-US" smtClean="0"/>
              <a:t>2021-07-23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ECBC-B822-453B-8ECC-7146D8CBC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F07C0-A89C-438C-9088-FA1AB3F23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145A-E052-4E0B-91C3-3AC816B67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9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84173-CCD5-4232-9E67-B58C17AB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43" y="932292"/>
            <a:ext cx="3984769" cy="17853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ED3EF6-4C6E-4436-BBF9-B5A5DE19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23" y="333003"/>
            <a:ext cx="11269354" cy="779463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rgbClr val="000088"/>
                </a:solidFill>
                <a:latin typeface="+mn-lt"/>
              </a:rPr>
              <a:t>Heterotrophic Respiration and the Divergence of Productivity and Carbon Sequestration</a:t>
            </a:r>
            <a:endParaRPr lang="en-US" sz="54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ACC13A-87FE-431E-87AC-BE3B47A6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8" y="2673752"/>
            <a:ext cx="4109339" cy="414300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u="sng" strike="noStrike" baseline="0" dirty="0"/>
              <a:t>Key points</a:t>
            </a:r>
          </a:p>
          <a:p>
            <a:pPr marL="0" indent="0" algn="l">
              <a:buNone/>
            </a:pPr>
            <a:r>
              <a:rPr lang="en-US" sz="1800" i="0" u="none" strike="noStrike" baseline="0" dirty="0"/>
              <a:t>R</a:t>
            </a:r>
            <a:r>
              <a:rPr lang="en-US" sz="1800" i="0" u="none" strike="noStrike" baseline="-25000" dirty="0"/>
              <a:t>SH</a:t>
            </a:r>
            <a:r>
              <a:rPr lang="en-US" sz="1800" i="0" u="none" strike="noStrike" baseline="0" dirty="0"/>
              <a:t> responds differently than NPP to fertilization and drought treatments, leading to the divergent responses of NPP and NEP</a:t>
            </a:r>
          </a:p>
          <a:p>
            <a:pPr marL="0" indent="0" algn="l">
              <a:buNone/>
            </a:pPr>
            <a:r>
              <a:rPr lang="en-US" sz="1800" i="0" u="none" strike="noStrike" baseline="0" dirty="0"/>
              <a:t>Moderate responses of NPP (+11%) and R</a:t>
            </a:r>
            <a:r>
              <a:rPr lang="en-US" sz="1800" i="0" u="none" strike="noStrike" baseline="-25000" dirty="0"/>
              <a:t>SH</a:t>
            </a:r>
            <a:r>
              <a:rPr lang="en-US" sz="1800" i="0" u="none" strike="noStrike" baseline="0" dirty="0"/>
              <a:t> (−7%) to fertilization combined such that NEP increased nearly threefold in ambient control and 43% under drought treatment</a:t>
            </a:r>
          </a:p>
          <a:p>
            <a:pPr marL="0" indent="0" algn="l">
              <a:buNone/>
            </a:pPr>
            <a:r>
              <a:rPr lang="en-US" sz="1800" i="0" u="none" strike="noStrike" baseline="0" dirty="0"/>
              <a:t>13% decline in R</a:t>
            </a:r>
            <a:r>
              <a:rPr lang="en-US" sz="1800" i="0" u="none" strike="noStrike" baseline="-25000" dirty="0"/>
              <a:t>SH</a:t>
            </a:r>
            <a:r>
              <a:rPr lang="en-US" sz="1800" i="0" u="none" strike="noStrike" baseline="0" dirty="0"/>
              <a:t> under drought led to a 26% increase in NEP while NPP was unaltered. Such “drought benefit” for carbon sequestration was nearly twofold in control, but disappeared under fertilization. </a:t>
            </a:r>
          </a:p>
          <a:p>
            <a:pPr marL="0" indent="0" algn="l">
              <a:buNone/>
            </a:pPr>
            <a:r>
              <a:rPr lang="en-US" sz="1800" i="0" u="none" strike="noStrike" baseline="0" dirty="0"/>
              <a:t>Carbon sequestration efficiency, NEP:NPP, varied twofold among sites, and increased up to threefold under both drought and fertilization.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1D8DE-4178-40CE-AD1E-75DC12DE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9" y="2025176"/>
            <a:ext cx="3493547" cy="4351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68DF7-7BCD-47E9-AE2F-6C3544D26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075"/>
          <a:stretch/>
        </p:blipFill>
        <p:spPr>
          <a:xfrm>
            <a:off x="7966639" y="4020604"/>
            <a:ext cx="3908890" cy="2504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ED2827-F09F-47AD-927F-5C1E9D75F054}"/>
              </a:ext>
            </a:extLst>
          </p:cNvPr>
          <p:cNvSpPr txBox="1"/>
          <p:nvPr/>
        </p:nvSpPr>
        <p:spPr>
          <a:xfrm>
            <a:off x="316471" y="6524997"/>
            <a:ext cx="258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Noormets et al. 2021 GRL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867C85F-4437-4E77-827D-C89481AEF420}"/>
              </a:ext>
            </a:extLst>
          </p:cNvPr>
          <p:cNvSpPr txBox="1">
            <a:spLocks/>
          </p:cNvSpPr>
          <p:nvPr/>
        </p:nvSpPr>
        <p:spPr>
          <a:xfrm>
            <a:off x="387763" y="1029497"/>
            <a:ext cx="3332880" cy="136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Site and treatment differences in total and belowground NPP, and heterotrophic and autotrophic fractions of soil CO</a:t>
            </a:r>
            <a:r>
              <a:rPr lang="en-US" sz="1800" baseline="-25000" dirty="0"/>
              <a:t>2</a:t>
            </a:r>
            <a:r>
              <a:rPr lang="en-US" sz="1800" dirty="0"/>
              <a:t> efflux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8E2358C-D8B9-40DA-88D9-E9B6BED1DB27}"/>
              </a:ext>
            </a:extLst>
          </p:cNvPr>
          <p:cNvSpPr txBox="1">
            <a:spLocks/>
          </p:cNvSpPr>
          <p:nvPr/>
        </p:nvSpPr>
        <p:spPr>
          <a:xfrm>
            <a:off x="8257454" y="3347956"/>
            <a:ext cx="3473223" cy="67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Site and treatment differences in net ecosystem production and carbon sequestration efficiency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C5917-B64D-4585-92E5-69C3B294593C}"/>
              </a:ext>
            </a:extLst>
          </p:cNvPr>
          <p:cNvSpPr txBox="1"/>
          <p:nvPr/>
        </p:nvSpPr>
        <p:spPr>
          <a:xfrm>
            <a:off x="7705412" y="1072624"/>
            <a:ext cx="437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u="none" strike="noStrike" baseline="0" dirty="0"/>
              <a:t>PINEMAP – Pine Integrated Network: Education, Mitigation, and Adaptation project: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/>
              <a:t>Experimental throughfall reduction and fertilization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/>
              <a:t>Triplicated across the range of loblolly pine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u="none" strike="noStrike" baseline="0" dirty="0"/>
              <a:t>4 years</a:t>
            </a:r>
            <a:endParaRPr lang="en-US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C391DB-1D3A-49FD-9E9F-24DFD979F83F}"/>
              </a:ext>
            </a:extLst>
          </p:cNvPr>
          <p:cNvGrpSpPr/>
          <p:nvPr/>
        </p:nvGrpSpPr>
        <p:grpSpPr>
          <a:xfrm>
            <a:off x="7484248" y="6439219"/>
            <a:ext cx="2966037" cy="270444"/>
            <a:chOff x="7484248" y="6439219"/>
            <a:chExt cx="2966037" cy="270444"/>
          </a:xfrm>
        </p:grpSpPr>
        <p:sp>
          <p:nvSpPr>
            <p:cNvPr id="16" name="Arrow: Bent-Up 15">
              <a:extLst>
                <a:ext uri="{FF2B5EF4-FFF2-40B4-BE49-F238E27FC236}">
                  <a16:creationId xmlns:a16="http://schemas.microsoft.com/office/drawing/2014/main" id="{3DD642A4-3BD8-4AA8-8976-6043832574A7}"/>
                </a:ext>
              </a:extLst>
            </p:cNvPr>
            <p:cNvSpPr/>
            <p:nvPr/>
          </p:nvSpPr>
          <p:spPr>
            <a:xfrm>
              <a:off x="7484249" y="6439220"/>
              <a:ext cx="1068080" cy="270443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Bent-Up 16">
              <a:extLst>
                <a:ext uri="{FF2B5EF4-FFF2-40B4-BE49-F238E27FC236}">
                  <a16:creationId xmlns:a16="http://schemas.microsoft.com/office/drawing/2014/main" id="{E7F93AC7-5F6D-4019-BB5F-7D6A20228C9A}"/>
                </a:ext>
              </a:extLst>
            </p:cNvPr>
            <p:cNvSpPr/>
            <p:nvPr/>
          </p:nvSpPr>
          <p:spPr>
            <a:xfrm>
              <a:off x="7484248" y="6439219"/>
              <a:ext cx="2966037" cy="270443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58974A-2D21-4A27-ABF0-8CFF7F5330C6}"/>
              </a:ext>
            </a:extLst>
          </p:cNvPr>
          <p:cNvGrpSpPr/>
          <p:nvPr/>
        </p:nvGrpSpPr>
        <p:grpSpPr>
          <a:xfrm>
            <a:off x="3626279" y="2804658"/>
            <a:ext cx="6532013" cy="2513028"/>
            <a:chOff x="3626279" y="2804658"/>
            <a:chExt cx="6532013" cy="2513028"/>
          </a:xfrm>
        </p:grpSpPr>
        <p:sp>
          <p:nvSpPr>
            <p:cNvPr id="18" name="Arrow: Bent-Up 17">
              <a:extLst>
                <a:ext uri="{FF2B5EF4-FFF2-40B4-BE49-F238E27FC236}">
                  <a16:creationId xmlns:a16="http://schemas.microsoft.com/office/drawing/2014/main" id="{11DDD1F4-55CE-4277-869B-904BA76E9421}"/>
                </a:ext>
              </a:extLst>
            </p:cNvPr>
            <p:cNvSpPr/>
            <p:nvPr/>
          </p:nvSpPr>
          <p:spPr>
            <a:xfrm>
              <a:off x="7470371" y="5136217"/>
              <a:ext cx="2687921" cy="181469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2A443C-0469-4951-B549-3F7B89C278EB}"/>
                </a:ext>
              </a:extLst>
            </p:cNvPr>
            <p:cNvGrpSpPr/>
            <p:nvPr/>
          </p:nvGrpSpPr>
          <p:grpSpPr>
            <a:xfrm>
              <a:off x="3626279" y="2804658"/>
              <a:ext cx="197764" cy="2120808"/>
              <a:chOff x="3626279" y="2804658"/>
              <a:chExt cx="197764" cy="2120808"/>
            </a:xfrm>
          </p:grpSpPr>
          <p:sp>
            <p:nvSpPr>
              <p:cNvPr id="19" name="Arrow: Bent-Up 18">
                <a:extLst>
                  <a:ext uri="{FF2B5EF4-FFF2-40B4-BE49-F238E27FC236}">
                    <a16:creationId xmlns:a16="http://schemas.microsoft.com/office/drawing/2014/main" id="{D71C2653-A07B-4BF2-87C8-3F1BBAEB2428}"/>
                  </a:ext>
                </a:extLst>
              </p:cNvPr>
              <p:cNvSpPr/>
              <p:nvPr/>
            </p:nvSpPr>
            <p:spPr>
              <a:xfrm rot="5400000" flipH="1" flipV="1">
                <a:off x="2664464" y="3766473"/>
                <a:ext cx="2120808" cy="197177"/>
              </a:xfrm>
              <a:prstGeom prst="bentUp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row: Bent-Up 19">
                <a:extLst>
                  <a:ext uri="{FF2B5EF4-FFF2-40B4-BE49-F238E27FC236}">
                    <a16:creationId xmlns:a16="http://schemas.microsoft.com/office/drawing/2014/main" id="{53ACB19E-3114-45B8-8DBF-B77F32B74C99}"/>
                  </a:ext>
                </a:extLst>
              </p:cNvPr>
              <p:cNvSpPr/>
              <p:nvPr/>
            </p:nvSpPr>
            <p:spPr>
              <a:xfrm rot="5400000" flipH="1" flipV="1">
                <a:off x="3453572" y="4554992"/>
                <a:ext cx="543764" cy="197179"/>
              </a:xfrm>
              <a:prstGeom prst="bentUp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AE6537-2215-4D58-ACF6-5BFD8BAC9D1C}"/>
              </a:ext>
            </a:extLst>
          </p:cNvPr>
          <p:cNvGrpSpPr/>
          <p:nvPr/>
        </p:nvGrpSpPr>
        <p:grpSpPr>
          <a:xfrm>
            <a:off x="3633472" y="2804658"/>
            <a:ext cx="199723" cy="1867233"/>
            <a:chOff x="3633472" y="2804658"/>
            <a:chExt cx="199723" cy="1867233"/>
          </a:xfrm>
        </p:grpSpPr>
        <p:sp>
          <p:nvSpPr>
            <p:cNvPr id="29" name="Arrow: Bent-Up 28">
              <a:extLst>
                <a:ext uri="{FF2B5EF4-FFF2-40B4-BE49-F238E27FC236}">
                  <a16:creationId xmlns:a16="http://schemas.microsoft.com/office/drawing/2014/main" id="{3FF353FA-14EE-4A7E-B643-6635B88B937B}"/>
                </a:ext>
              </a:extLst>
            </p:cNvPr>
            <p:cNvSpPr/>
            <p:nvPr/>
          </p:nvSpPr>
          <p:spPr>
            <a:xfrm rot="5400000" flipH="1" flipV="1">
              <a:off x="3502798" y="2937876"/>
              <a:ext cx="463615" cy="197179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Bent-Up 29">
              <a:extLst>
                <a:ext uri="{FF2B5EF4-FFF2-40B4-BE49-F238E27FC236}">
                  <a16:creationId xmlns:a16="http://schemas.microsoft.com/office/drawing/2014/main" id="{04E265FB-1E53-40C5-8068-3523F4748336}"/>
                </a:ext>
              </a:extLst>
            </p:cNvPr>
            <p:cNvSpPr/>
            <p:nvPr/>
          </p:nvSpPr>
          <p:spPr>
            <a:xfrm rot="5400000" flipV="1">
              <a:off x="3030252" y="3871491"/>
              <a:ext cx="1403620" cy="197179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084979-B152-4F48-89D3-D6EEE74D1301}"/>
              </a:ext>
            </a:extLst>
          </p:cNvPr>
          <p:cNvGrpSpPr/>
          <p:nvPr/>
        </p:nvGrpSpPr>
        <p:grpSpPr>
          <a:xfrm>
            <a:off x="3630929" y="2795173"/>
            <a:ext cx="6840700" cy="1867234"/>
            <a:chOff x="3630929" y="2795173"/>
            <a:chExt cx="6840700" cy="1867234"/>
          </a:xfrm>
        </p:grpSpPr>
        <p:sp>
          <p:nvSpPr>
            <p:cNvPr id="27" name="Arrow: Bent-Up 26">
              <a:extLst>
                <a:ext uri="{FF2B5EF4-FFF2-40B4-BE49-F238E27FC236}">
                  <a16:creationId xmlns:a16="http://schemas.microsoft.com/office/drawing/2014/main" id="{E05A3110-7008-46F8-9946-8E05BE6980C4}"/>
                </a:ext>
              </a:extLst>
            </p:cNvPr>
            <p:cNvSpPr/>
            <p:nvPr/>
          </p:nvSpPr>
          <p:spPr>
            <a:xfrm flipV="1">
              <a:off x="7783708" y="3945274"/>
              <a:ext cx="2687921" cy="270443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Bent-Up 31">
              <a:extLst>
                <a:ext uri="{FF2B5EF4-FFF2-40B4-BE49-F238E27FC236}">
                  <a16:creationId xmlns:a16="http://schemas.microsoft.com/office/drawing/2014/main" id="{A4FB89CC-DEA8-49B7-BF8B-263D0C3CC773}"/>
                </a:ext>
              </a:extLst>
            </p:cNvPr>
            <p:cNvSpPr/>
            <p:nvPr/>
          </p:nvSpPr>
          <p:spPr>
            <a:xfrm rot="5400000" flipH="1" flipV="1">
              <a:off x="3070327" y="3358318"/>
              <a:ext cx="1323470" cy="197179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Bent-Up 32">
              <a:extLst>
                <a:ext uri="{FF2B5EF4-FFF2-40B4-BE49-F238E27FC236}">
                  <a16:creationId xmlns:a16="http://schemas.microsoft.com/office/drawing/2014/main" id="{A6D4E771-4B1C-486F-9A88-3F6652748D5B}"/>
                </a:ext>
              </a:extLst>
            </p:cNvPr>
            <p:cNvSpPr/>
            <p:nvPr/>
          </p:nvSpPr>
          <p:spPr>
            <a:xfrm rot="5400000" flipV="1">
              <a:off x="3457638" y="4291936"/>
              <a:ext cx="543762" cy="197179"/>
            </a:xfrm>
            <a:prstGeom prst="ben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1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Heterotrophic Respiration and the Divergence of Productivity and Carbon Sequestration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Heterotrophic Respiration and the Divergence of Productivity and Carbon Sequestration</dc:title>
  <dc:creator>Noormets, Asko</dc:creator>
  <cp:lastModifiedBy>Noormets, Asko</cp:lastModifiedBy>
  <cp:revision>5</cp:revision>
  <dcterms:created xsi:type="dcterms:W3CDTF">2021-07-23T22:45:22Z</dcterms:created>
  <dcterms:modified xsi:type="dcterms:W3CDTF">2021-07-23T23:28:39Z</dcterms:modified>
</cp:coreProperties>
</file>