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91" autoAdjust="0"/>
  </p:normalViewPr>
  <p:slideViewPr>
    <p:cSldViewPr snapToGrid="0" snapToObjects="1">
      <p:cViewPr varScale="1">
        <p:scale>
          <a:sx n="97" d="100"/>
          <a:sy n="97" d="100"/>
        </p:scale>
        <p:origin x="-4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85B49B-AD63-6D40-B20D-9556413B8006}"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A31E3-874F-ED4B-9B4A-C51FAC472809}" type="slidenum">
              <a:rPr lang="en-US" smtClean="0"/>
              <a:t>‹#›</a:t>
            </a:fld>
            <a:endParaRPr lang="en-US"/>
          </a:p>
        </p:txBody>
      </p:sp>
    </p:spTree>
    <p:extLst>
      <p:ext uri="{BB962C8B-B14F-4D97-AF65-F5344CB8AC3E}">
        <p14:creationId xmlns:p14="http://schemas.microsoft.com/office/powerpoint/2010/main" val="203709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5B49B-AD63-6D40-B20D-9556413B8006}"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A31E3-874F-ED4B-9B4A-C51FAC472809}" type="slidenum">
              <a:rPr lang="en-US" smtClean="0"/>
              <a:t>‹#›</a:t>
            </a:fld>
            <a:endParaRPr lang="en-US"/>
          </a:p>
        </p:txBody>
      </p:sp>
    </p:spTree>
    <p:extLst>
      <p:ext uri="{BB962C8B-B14F-4D97-AF65-F5344CB8AC3E}">
        <p14:creationId xmlns:p14="http://schemas.microsoft.com/office/powerpoint/2010/main" val="397830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5B49B-AD63-6D40-B20D-9556413B8006}"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A31E3-874F-ED4B-9B4A-C51FAC472809}" type="slidenum">
              <a:rPr lang="en-US" smtClean="0"/>
              <a:t>‹#›</a:t>
            </a:fld>
            <a:endParaRPr lang="en-US"/>
          </a:p>
        </p:txBody>
      </p:sp>
    </p:spTree>
    <p:extLst>
      <p:ext uri="{BB962C8B-B14F-4D97-AF65-F5344CB8AC3E}">
        <p14:creationId xmlns:p14="http://schemas.microsoft.com/office/powerpoint/2010/main" val="336976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5B49B-AD63-6D40-B20D-9556413B8006}"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A31E3-874F-ED4B-9B4A-C51FAC472809}" type="slidenum">
              <a:rPr lang="en-US" smtClean="0"/>
              <a:t>‹#›</a:t>
            </a:fld>
            <a:endParaRPr lang="en-US"/>
          </a:p>
        </p:txBody>
      </p:sp>
    </p:spTree>
    <p:extLst>
      <p:ext uri="{BB962C8B-B14F-4D97-AF65-F5344CB8AC3E}">
        <p14:creationId xmlns:p14="http://schemas.microsoft.com/office/powerpoint/2010/main" val="280441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85B49B-AD63-6D40-B20D-9556413B8006}" type="datetimeFigureOut">
              <a:rPr lang="en-US" smtClean="0"/>
              <a:t>5/3/16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A31E3-874F-ED4B-9B4A-C51FAC472809}" type="slidenum">
              <a:rPr lang="en-US" smtClean="0"/>
              <a:t>‹#›</a:t>
            </a:fld>
            <a:endParaRPr lang="en-US"/>
          </a:p>
        </p:txBody>
      </p:sp>
    </p:spTree>
    <p:extLst>
      <p:ext uri="{BB962C8B-B14F-4D97-AF65-F5344CB8AC3E}">
        <p14:creationId xmlns:p14="http://schemas.microsoft.com/office/powerpoint/2010/main" val="2269742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85B49B-AD63-6D40-B20D-9556413B8006}"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A31E3-874F-ED4B-9B4A-C51FAC472809}" type="slidenum">
              <a:rPr lang="en-US" smtClean="0"/>
              <a:t>‹#›</a:t>
            </a:fld>
            <a:endParaRPr lang="en-US"/>
          </a:p>
        </p:txBody>
      </p:sp>
    </p:spTree>
    <p:extLst>
      <p:ext uri="{BB962C8B-B14F-4D97-AF65-F5344CB8AC3E}">
        <p14:creationId xmlns:p14="http://schemas.microsoft.com/office/powerpoint/2010/main" val="251241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85B49B-AD63-6D40-B20D-9556413B8006}" type="datetimeFigureOut">
              <a:rPr lang="en-US" smtClean="0"/>
              <a:t>5/3/16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2A31E3-874F-ED4B-9B4A-C51FAC472809}" type="slidenum">
              <a:rPr lang="en-US" smtClean="0"/>
              <a:t>‹#›</a:t>
            </a:fld>
            <a:endParaRPr lang="en-US"/>
          </a:p>
        </p:txBody>
      </p:sp>
    </p:spTree>
    <p:extLst>
      <p:ext uri="{BB962C8B-B14F-4D97-AF65-F5344CB8AC3E}">
        <p14:creationId xmlns:p14="http://schemas.microsoft.com/office/powerpoint/2010/main" val="185568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85B49B-AD63-6D40-B20D-9556413B8006}" type="datetimeFigureOut">
              <a:rPr lang="en-US" smtClean="0"/>
              <a:t>5/3/16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2A31E3-874F-ED4B-9B4A-C51FAC472809}" type="slidenum">
              <a:rPr lang="en-US" smtClean="0"/>
              <a:t>‹#›</a:t>
            </a:fld>
            <a:endParaRPr lang="en-US"/>
          </a:p>
        </p:txBody>
      </p:sp>
    </p:spTree>
    <p:extLst>
      <p:ext uri="{BB962C8B-B14F-4D97-AF65-F5344CB8AC3E}">
        <p14:creationId xmlns:p14="http://schemas.microsoft.com/office/powerpoint/2010/main" val="355787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5B49B-AD63-6D40-B20D-9556413B8006}" type="datetimeFigureOut">
              <a:rPr lang="en-US" smtClean="0"/>
              <a:t>5/3/16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2A31E3-874F-ED4B-9B4A-C51FAC472809}" type="slidenum">
              <a:rPr lang="en-US" smtClean="0"/>
              <a:t>‹#›</a:t>
            </a:fld>
            <a:endParaRPr lang="en-US"/>
          </a:p>
        </p:txBody>
      </p:sp>
    </p:spTree>
    <p:extLst>
      <p:ext uri="{BB962C8B-B14F-4D97-AF65-F5344CB8AC3E}">
        <p14:creationId xmlns:p14="http://schemas.microsoft.com/office/powerpoint/2010/main" val="347110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5B49B-AD63-6D40-B20D-9556413B8006}"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A31E3-874F-ED4B-9B4A-C51FAC472809}" type="slidenum">
              <a:rPr lang="en-US" smtClean="0"/>
              <a:t>‹#›</a:t>
            </a:fld>
            <a:endParaRPr lang="en-US"/>
          </a:p>
        </p:txBody>
      </p:sp>
    </p:spTree>
    <p:extLst>
      <p:ext uri="{BB962C8B-B14F-4D97-AF65-F5344CB8AC3E}">
        <p14:creationId xmlns:p14="http://schemas.microsoft.com/office/powerpoint/2010/main" val="170634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5B49B-AD63-6D40-B20D-9556413B8006}" type="datetimeFigureOut">
              <a:rPr lang="en-US" smtClean="0"/>
              <a:t>5/3/16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A31E3-874F-ED4B-9B4A-C51FAC472809}" type="slidenum">
              <a:rPr lang="en-US" smtClean="0"/>
              <a:t>‹#›</a:t>
            </a:fld>
            <a:endParaRPr lang="en-US"/>
          </a:p>
        </p:txBody>
      </p:sp>
    </p:spTree>
    <p:extLst>
      <p:ext uri="{BB962C8B-B14F-4D97-AF65-F5344CB8AC3E}">
        <p14:creationId xmlns:p14="http://schemas.microsoft.com/office/powerpoint/2010/main" val="35522510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5B49B-AD63-6D40-B20D-9556413B8006}" type="datetimeFigureOut">
              <a:rPr lang="en-US" smtClean="0"/>
              <a:t>5/3/16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A31E3-874F-ED4B-9B4A-C51FAC472809}" type="slidenum">
              <a:rPr lang="en-US" smtClean="0"/>
              <a:t>‹#›</a:t>
            </a:fld>
            <a:endParaRPr lang="en-US"/>
          </a:p>
        </p:txBody>
      </p:sp>
    </p:spTree>
    <p:extLst>
      <p:ext uri="{BB962C8B-B14F-4D97-AF65-F5344CB8AC3E}">
        <p14:creationId xmlns:p14="http://schemas.microsoft.com/office/powerpoint/2010/main" val="1229453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345" y="292148"/>
            <a:ext cx="8661824" cy="1143000"/>
          </a:xfrm>
        </p:spPr>
        <p:txBody>
          <a:bodyPr>
            <a:normAutofit fontScale="90000"/>
          </a:bodyPr>
          <a:lstStyle/>
          <a:p>
            <a:pPr algn="l"/>
            <a:r>
              <a:rPr lang="en-US" sz="2000" b="1" u="sng" dirty="0">
                <a:solidFill>
                  <a:srgbClr val="0000FF"/>
                </a:solidFill>
                <a:latin typeface="Helvetica"/>
                <a:cs typeface="Helvetica"/>
              </a:rPr>
              <a:t>UMB/</a:t>
            </a:r>
            <a:r>
              <a:rPr lang="en-US" sz="2000" b="1" u="sng" dirty="0" err="1">
                <a:solidFill>
                  <a:srgbClr val="0000FF"/>
                </a:solidFill>
                <a:latin typeface="Helvetica"/>
                <a:cs typeface="Helvetica"/>
              </a:rPr>
              <a:t>UMd</a:t>
            </a:r>
            <a:r>
              <a:rPr lang="en-US" sz="2000" b="1" dirty="0">
                <a:solidFill>
                  <a:srgbClr val="0000FF"/>
                </a:solidFill>
                <a:latin typeface="Helvetica"/>
                <a:cs typeface="Helvetica"/>
              </a:rPr>
              <a:t>: Gough </a:t>
            </a:r>
            <a:r>
              <a:rPr lang="en-US" sz="2000" b="1" dirty="0" smtClean="0">
                <a:solidFill>
                  <a:srgbClr val="0000FF"/>
                </a:solidFill>
                <a:latin typeface="Helvetica"/>
                <a:cs typeface="Helvetica"/>
              </a:rPr>
              <a:t>CM, Curtis PS, </a:t>
            </a:r>
            <a:r>
              <a:rPr lang="en-US" sz="2000" b="1" dirty="0" err="1" smtClean="0">
                <a:solidFill>
                  <a:srgbClr val="0000FF"/>
                </a:solidFill>
                <a:latin typeface="Helvetica"/>
                <a:cs typeface="Helvetica"/>
              </a:rPr>
              <a:t>Hardiman</a:t>
            </a:r>
            <a:r>
              <a:rPr lang="en-US" sz="2000" b="1" dirty="0" smtClean="0">
                <a:solidFill>
                  <a:srgbClr val="0000FF"/>
                </a:solidFill>
                <a:latin typeface="Helvetica"/>
                <a:cs typeface="Helvetica"/>
              </a:rPr>
              <a:t> BS, </a:t>
            </a:r>
            <a:r>
              <a:rPr lang="en-US" sz="2000" b="1" dirty="0" err="1" smtClean="0">
                <a:solidFill>
                  <a:srgbClr val="0000FF"/>
                </a:solidFill>
                <a:latin typeface="Helvetica"/>
                <a:cs typeface="Helvetica"/>
              </a:rPr>
              <a:t>Scheuermann</a:t>
            </a:r>
            <a:r>
              <a:rPr lang="en-US" sz="2000" b="1" dirty="0" smtClean="0">
                <a:solidFill>
                  <a:srgbClr val="0000FF"/>
                </a:solidFill>
                <a:latin typeface="Helvetica"/>
                <a:cs typeface="Helvetica"/>
              </a:rPr>
              <a:t> CM, Bond</a:t>
            </a:r>
            <a:r>
              <a:rPr lang="en-US" sz="2000" b="1" dirty="0">
                <a:solidFill>
                  <a:srgbClr val="0000FF"/>
                </a:solidFill>
                <a:latin typeface="Helvetica"/>
                <a:cs typeface="Helvetica"/>
              </a:rPr>
              <a:t>-</a:t>
            </a:r>
            <a:r>
              <a:rPr lang="en-US" sz="2000" b="1" dirty="0" err="1" smtClean="0">
                <a:solidFill>
                  <a:srgbClr val="0000FF"/>
                </a:solidFill>
                <a:latin typeface="Helvetica"/>
                <a:cs typeface="Helvetica"/>
              </a:rPr>
              <a:t>Lamberty</a:t>
            </a:r>
            <a:r>
              <a:rPr lang="en-US" sz="2000" b="1" dirty="0">
                <a:solidFill>
                  <a:srgbClr val="0000FF"/>
                </a:solidFill>
                <a:latin typeface="Helvetica"/>
                <a:cs typeface="Helvetica"/>
              </a:rPr>
              <a:t> </a:t>
            </a:r>
            <a:r>
              <a:rPr lang="en-US" sz="2000" b="1" dirty="0" smtClean="0">
                <a:solidFill>
                  <a:srgbClr val="0000FF"/>
                </a:solidFill>
                <a:latin typeface="Helvetica"/>
                <a:cs typeface="Helvetica"/>
              </a:rPr>
              <a:t>B. 2016. INNOVATIVE VIEWPOINT: Disturbance, complexity, and succession of net ecosystem production in North America's temperate deciduous forests. </a:t>
            </a:r>
            <a:r>
              <a:rPr lang="en-US" sz="2000" b="1" i="1" dirty="0" smtClean="0">
                <a:solidFill>
                  <a:srgbClr val="0000FF"/>
                </a:solidFill>
                <a:latin typeface="Helvetica"/>
                <a:cs typeface="Helvetica"/>
              </a:rPr>
              <a:t>Ecosphere</a:t>
            </a:r>
            <a:r>
              <a:rPr lang="en-US" sz="2000" b="1" dirty="0" smtClean="0">
                <a:solidFill>
                  <a:srgbClr val="0000FF"/>
                </a:solidFill>
                <a:latin typeface="Helvetica"/>
                <a:cs typeface="Helvetica"/>
              </a:rPr>
              <a:t>, in press.</a:t>
            </a:r>
            <a:endParaRPr lang="en-US" sz="2000" b="1" dirty="0">
              <a:solidFill>
                <a:srgbClr val="0000FF"/>
              </a:solidFill>
              <a:latin typeface="Helvetica"/>
              <a:cs typeface="Helvetica"/>
            </a:endParaRPr>
          </a:p>
        </p:txBody>
      </p:sp>
      <p:pic>
        <p:nvPicPr>
          <p:cNvPr id="9" name="Content Placeholder 15"/>
          <p:cNvPicPr>
            <a:picLocks noChangeAspect="1"/>
          </p:cNvPicPr>
          <p:nvPr/>
        </p:nvPicPr>
        <p:blipFill rotWithShape="1">
          <a:blip r:embed="rId3" cstate="email">
            <a:extLst>
              <a:ext uri="{28A0092B-C50C-407E-A947-70E740481C1C}">
                <a14:useLocalDpi xmlns:a14="http://schemas.microsoft.com/office/drawing/2010/main"/>
              </a:ext>
            </a:extLst>
          </a:blip>
          <a:srcRect l="1627" r="58"/>
          <a:stretch/>
        </p:blipFill>
        <p:spPr>
          <a:xfrm>
            <a:off x="263179" y="1722486"/>
            <a:ext cx="4976060" cy="3349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0" name="Group 9"/>
          <p:cNvGrpSpPr/>
          <p:nvPr/>
        </p:nvGrpSpPr>
        <p:grpSpPr>
          <a:xfrm>
            <a:off x="1670873" y="2176763"/>
            <a:ext cx="1167459" cy="543467"/>
            <a:chOff x="2627429" y="2727147"/>
            <a:chExt cx="1701270" cy="688851"/>
          </a:xfrm>
        </p:grpSpPr>
        <p:cxnSp>
          <p:nvCxnSpPr>
            <p:cNvPr id="12" name="Straight Arrow Connector 11"/>
            <p:cNvCxnSpPr/>
            <p:nvPr/>
          </p:nvCxnSpPr>
          <p:spPr>
            <a:xfrm>
              <a:off x="2627429" y="3186075"/>
              <a:ext cx="1029076" cy="229923"/>
            </a:xfrm>
            <a:prstGeom prst="straightConnector1">
              <a:avLst/>
            </a:prstGeom>
            <a:ln w="635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2912664" y="2727147"/>
              <a:ext cx="1416035" cy="369332"/>
            </a:xfrm>
            <a:prstGeom prst="rect">
              <a:avLst/>
            </a:prstGeom>
            <a:noFill/>
          </p:spPr>
          <p:txBody>
            <a:bodyPr wrap="none" rtlCol="0">
              <a:spAutoFit/>
            </a:bodyPr>
            <a:lstStyle/>
            <a:p>
              <a:r>
                <a:rPr lang="en-US" dirty="0" smtClean="0">
                  <a:solidFill>
                    <a:srgbClr val="FF0000"/>
                  </a:solidFill>
                </a:rPr>
                <a:t>16 % decline</a:t>
              </a:r>
              <a:endParaRPr lang="en-US" dirty="0">
                <a:solidFill>
                  <a:srgbClr val="FF0000"/>
                </a:solidFill>
              </a:endParaRPr>
            </a:p>
          </p:txBody>
        </p:sp>
      </p:grpSp>
      <p:sp>
        <p:nvSpPr>
          <p:cNvPr id="8" name="TextBox 7"/>
          <p:cNvSpPr txBox="1"/>
          <p:nvPr/>
        </p:nvSpPr>
        <p:spPr>
          <a:xfrm>
            <a:off x="5320113" y="1546851"/>
            <a:ext cx="4005362" cy="1631216"/>
          </a:xfrm>
          <a:prstGeom prst="rect">
            <a:avLst/>
          </a:prstGeom>
          <a:noFill/>
        </p:spPr>
        <p:txBody>
          <a:bodyPr wrap="square" rtlCol="0">
            <a:spAutoFit/>
          </a:bodyPr>
          <a:lstStyle/>
          <a:p>
            <a:r>
              <a:rPr lang="en-US" sz="2000" u="sng" dirty="0" smtClean="0"/>
              <a:t>What they did</a:t>
            </a:r>
            <a:r>
              <a:rPr lang="en-US" sz="2000" dirty="0" smtClean="0"/>
              <a:t>: The authors used published NEP data</a:t>
            </a:r>
            <a:r>
              <a:rPr lang="en-US" sz="2000" dirty="0"/>
              <a:t> </a:t>
            </a:r>
            <a:r>
              <a:rPr lang="en-US" sz="2000" dirty="0" smtClean="0"/>
              <a:t>to challenge assumptions that carbon sequestration declines substantially in aging deciduous forests. </a:t>
            </a:r>
            <a:endParaRPr lang="en-US" sz="2000" dirty="0"/>
          </a:p>
        </p:txBody>
      </p:sp>
      <p:sp>
        <p:nvSpPr>
          <p:cNvPr id="14" name="TextBox 13"/>
          <p:cNvSpPr txBox="1"/>
          <p:nvPr/>
        </p:nvSpPr>
        <p:spPr>
          <a:xfrm>
            <a:off x="180813" y="5100136"/>
            <a:ext cx="5089495" cy="1477328"/>
          </a:xfrm>
          <a:prstGeom prst="rect">
            <a:avLst/>
          </a:prstGeom>
          <a:noFill/>
        </p:spPr>
        <p:txBody>
          <a:bodyPr wrap="square" rtlCol="0">
            <a:spAutoFit/>
          </a:bodyPr>
          <a:lstStyle/>
          <a:p>
            <a:r>
              <a:rPr lang="en-US" i="1" dirty="0" smtClean="0">
                <a:solidFill>
                  <a:srgbClr val="008000"/>
                </a:solidFill>
              </a:rPr>
              <a:t>NEP data are from 39 deciduous forest sites in North America, Asia, and Europe. Symbols indicate the stage of forest development. The authors observed a 16 % decline in NEP from its peak to the century mark, considerably smaller than prior syntheses. </a:t>
            </a:r>
            <a:endParaRPr lang="en-US" i="1" dirty="0">
              <a:solidFill>
                <a:srgbClr val="008000"/>
              </a:solidFill>
            </a:endParaRPr>
          </a:p>
        </p:txBody>
      </p:sp>
      <p:sp>
        <p:nvSpPr>
          <p:cNvPr id="15" name="TextBox 14"/>
          <p:cNvSpPr txBox="1"/>
          <p:nvPr/>
        </p:nvSpPr>
        <p:spPr>
          <a:xfrm>
            <a:off x="5329371" y="3294117"/>
            <a:ext cx="3814630" cy="2862322"/>
          </a:xfrm>
          <a:prstGeom prst="rect">
            <a:avLst/>
          </a:prstGeom>
          <a:noFill/>
        </p:spPr>
        <p:txBody>
          <a:bodyPr wrap="square" rtlCol="0">
            <a:spAutoFit/>
          </a:bodyPr>
          <a:lstStyle/>
          <a:p>
            <a:r>
              <a:rPr lang="en-US" sz="2000" u="sng" dirty="0" smtClean="0"/>
              <a:t>What they found</a:t>
            </a:r>
            <a:r>
              <a:rPr lang="en-US" sz="2000" dirty="0" smtClean="0"/>
              <a:t>: Declines in deciduous forest NEP over the next several decades are considerably less than those suggested from syntheses dominated by coniferous forests, possibly owing to different disturbance regimes, and canopy physical and biological properties.</a:t>
            </a:r>
            <a:endParaRPr lang="en-US" sz="2000" dirty="0"/>
          </a:p>
        </p:txBody>
      </p:sp>
    </p:spTree>
    <p:extLst>
      <p:ext uri="{BB962C8B-B14F-4D97-AF65-F5344CB8AC3E}">
        <p14:creationId xmlns:p14="http://schemas.microsoft.com/office/powerpoint/2010/main" val="4079757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TotalTime>
  <Words>163</Words>
  <Application>Microsoft Macintosh PowerPoint</Application>
  <PresentationFormat>On-screen Show (4:3)</PresentationFormat>
  <Paragraphs>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UMB/UMd: Gough CM, Curtis PS, Hardiman BS, Scheuermann CM, Bond-Lamberty B. 2016. INNOVATIVE VIEWPOINT: Disturbance, complexity, and succession of net ecosystem production in North America's temperate deciduous forests. Ecosphere, in press.</vt:lpstr>
    </vt:vector>
  </TitlesOfParts>
  <Company>VCU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Gough</dc:creator>
  <cp:lastModifiedBy>Chris Gough</cp:lastModifiedBy>
  <cp:revision>26</cp:revision>
  <dcterms:created xsi:type="dcterms:W3CDTF">2016-04-27T20:45:31Z</dcterms:created>
  <dcterms:modified xsi:type="dcterms:W3CDTF">2016-05-03T20:28:34Z</dcterms:modified>
</cp:coreProperties>
</file>